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98" r:id="rId3"/>
    <p:sldId id="289" r:id="rId4"/>
    <p:sldId id="307" r:id="rId5"/>
    <p:sldId id="318" r:id="rId6"/>
    <p:sldId id="319" r:id="rId7"/>
    <p:sldId id="299" r:id="rId8"/>
    <p:sldId id="300" r:id="rId9"/>
    <p:sldId id="308" r:id="rId10"/>
    <p:sldId id="309" r:id="rId11"/>
    <p:sldId id="310" r:id="rId12"/>
    <p:sldId id="311" r:id="rId13"/>
    <p:sldId id="303" r:id="rId14"/>
    <p:sldId id="323" r:id="rId15"/>
    <p:sldId id="324" r:id="rId16"/>
    <p:sldId id="312" r:id="rId17"/>
    <p:sldId id="313" r:id="rId18"/>
    <p:sldId id="314" r:id="rId19"/>
    <p:sldId id="315" r:id="rId20"/>
    <p:sldId id="316" r:id="rId21"/>
    <p:sldId id="317" r:id="rId22"/>
    <p:sldId id="321" r:id="rId23"/>
    <p:sldId id="322" r:id="rId24"/>
  </p:sldIdLst>
  <p:sldSz cx="12192000" cy="6858000"/>
  <p:notesSz cx="6858000" cy="9144000"/>
  <p:embeddedFontLst>
    <p:embeddedFont>
      <p:font typeface="나눔스퀘어 Bold" panose="020B0600000101010101" pitchFamily="50" charset="-127"/>
      <p:bold r:id="rId25"/>
    </p:embeddedFont>
    <p:embeddedFont>
      <p:font typeface="나눔스퀘어 ExtraBold" panose="020B0600000101010101" pitchFamily="50" charset="-127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6FF"/>
    <a:srgbClr val="0070C0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125" d="100"/>
          <a:sy n="125" d="100"/>
        </p:scale>
        <p:origin x="192" y="-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C0504-A64B-4C09-5FF1-E2033FD20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979F24-9C04-E663-B515-61EA8711E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0391AB-4456-DE02-FB13-E22BAFBED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9E37E-1CC5-3D75-5246-09D7915C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ABB68C-0172-E67A-F099-22E4FDC9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233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D4D7ED-B0B3-0805-9A43-8DA510C6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663C41-9031-5A04-FC63-FC14BD667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81A83-D824-DA48-06AF-99FFC143E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142AB3-289C-967D-054F-FE15070B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2688A-2C0D-3084-FF30-848F0B134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27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F74A68-08A0-447E-529B-EA0A106D2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5B5F64-E920-CE8E-80DD-EF0D22D6B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01FB9-2707-FE83-BB8E-BEB5594E4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A46914-1B9E-09D6-A19A-DA59E85E9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F7E430-7887-457E-E3EA-AE454F7A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89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D3966-3242-63CA-2317-099FA9D2B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0FD3AF-82D1-B9D1-0971-79B304D0C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E0F80-0EB1-EF0B-185B-107FA67CE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EBD546-A1BE-B7E6-5386-8A6FE142B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4B1DBF-749D-AAB9-1609-0DF20173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82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590CE-32F5-CA1A-F049-715E44237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F78513-C464-4C70-F556-6DE4DCE1E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9B7B6A-D0F7-B2E2-E47E-D541BBD39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BD929-B38D-4016-9A90-0FD66031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17FE91-E2A9-A365-8456-A834382EE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63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2574F-EF01-2994-016B-A2671AC6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D6A52F-5D29-4873-9770-FAFA368B81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38A57-F5A7-2BCB-54EB-02890835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5714E2-CCD4-7F38-4965-0846882B3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C5E649-3A62-A695-1FED-3BB1041F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42A32E-FF88-68C1-EF16-E4080D92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526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FC1D1D-0289-FD7E-0BCB-3FCDDA322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BF5F82-18BD-4B47-E081-1F817079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E72508-7556-3BE4-2313-1EB75E24A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4CB2B78-843D-71B8-A1E7-B15DD0A07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5D1ED5-9159-064E-4C46-0E837C205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10618B-EF0A-C286-0FFC-7C0BD1359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032F81-3675-8FD1-DD05-C4EC8CB6E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0DD0B69-3EBC-F11B-8E5A-E2FAAF7D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63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159C-F059-8B94-6E9D-1954C7D5D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396826-9636-98E4-A9E2-996EAAFBD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E7BDAD-0EEF-6512-4D58-860368B5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94F281-D1D1-A012-4D44-82EF7AC6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069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C96468-A338-7F8E-FEAE-22160B7C8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0AA901-6616-CB12-B29E-4EAC85499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386F1A-3B01-65DA-F900-3B9E8C9C3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65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6EE59-789F-5492-CF9D-4F42AAB74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198495-5150-3D61-2245-2C8CA3B5B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DBE21F-8989-6319-1C33-CB526C125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CBBD3F-A5B3-C88B-A84E-087D8D90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B3C09C-484F-15EB-2303-FD53390CE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85F9C-4003-D59F-4700-0C9BB00D3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91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C0B69-16B8-39A9-30B1-35E36876C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3BAC10-7B1D-285F-A7A5-45F81D7C87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2767B6-B545-755F-F708-4E7EA7E8A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55C795-20BA-3F91-FAE3-8B3C8753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8A77-45D0-422D-BC89-36E5BE42F370}" type="datetimeFigureOut">
              <a:rPr lang="ko-KR" altLang="en-US" smtClean="0"/>
              <a:t>2024-06-07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B9CF5E-E0E3-DC5D-D64E-143174FAC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FE9BB0-153A-63C1-CA74-B4FCF5DF8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95B3-7E96-4F41-9E1B-CBE29E318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149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9A9D04-359A-2C29-06E6-3FCC07CC8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4DECF7-41CC-416D-3CC5-5DBC430DF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004968-710D-1DE6-1966-7D5086BF1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7EA48A77-45D0-422D-BC89-36E5BE42F370}" type="datetimeFigureOut">
              <a:rPr lang="ko-KR" altLang="en-US" smtClean="0"/>
              <a:pPr/>
              <a:t>2024-06-07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7F6C6D-F439-0FDF-A991-1862FF7B89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6ECBE5-2EB1-A5EE-0594-9A58720E3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F3B295B3-7E96-4F41-9E1B-CBE29E31847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4230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ument.wlkata.com/?doc=/wlkata-mirobot-user-manual-platinum/31-appendix-i-wlkata-mirobot-calibration-operation/#:~:text=Calibration%20Operation%20Procedure%3A%0AThe%20Mirobo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openmv.io/pages/download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arduino.cc/en/softwar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wlkata.com/pages/download-center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485538"/>
            <a:ext cx="12192000" cy="2387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E037471-1FD5-77B0-F1F3-EC2AE8AE678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320835" y="1508036"/>
            <a:ext cx="7550330" cy="2387600"/>
          </a:xfrm>
        </p:spPr>
        <p:txBody>
          <a:bodyPr>
            <a:normAutofit/>
          </a:bodyPr>
          <a:lstStyle/>
          <a:p>
            <a:pPr algn="ctr"/>
            <a:r>
              <a:rPr lang="ko-KR" altLang="en-US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예산 협동로봇</a:t>
            </a:r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분류</a:t>
            </a:r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b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AS </a:t>
            </a:r>
            <a:r>
              <a:rPr lang="ko-KR" altLang="en-US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방법</a:t>
            </a:r>
          </a:p>
        </p:txBody>
      </p:sp>
    </p:spTree>
    <p:extLst>
      <p:ext uri="{BB962C8B-B14F-4D97-AF65-F5344CB8AC3E}">
        <p14:creationId xmlns:p14="http://schemas.microsoft.com/office/powerpoint/2010/main" val="243823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 구역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D6BCDB-C9A1-91CB-92BD-BB461AC1CDEE}"/>
              </a:ext>
            </a:extLst>
          </p:cNvPr>
          <p:cNvSpPr txBox="1"/>
          <p:nvPr/>
        </p:nvSpPr>
        <p:spPr>
          <a:xfrm>
            <a:off x="5290390" y="541019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F7C5C103-DDCE-DC9E-9E37-CF83C5752F7C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000" dirty="0"/>
              <a:t>3</a:t>
            </a:r>
            <a:r>
              <a:rPr lang="ko-KR" altLang="en-US" sz="2000" dirty="0"/>
              <a:t>번 구역에서 옮긴 박스를 </a:t>
            </a:r>
            <a:r>
              <a:rPr lang="en-US" altLang="ko-KR" sz="2000" dirty="0"/>
              <a:t>1</a:t>
            </a:r>
            <a:r>
              <a:rPr lang="ko-KR" altLang="en-US" sz="2000" dirty="0"/>
              <a:t>번 구역으로 이동시켜주는 레일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카메라에 잘 잡히도록 지지대를 고정 해야 한다</a:t>
            </a:r>
            <a:r>
              <a:rPr lang="en-US" altLang="ko-KR" sz="20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오른쪽의 </a:t>
            </a:r>
            <a:r>
              <a:rPr lang="en-US" altLang="ko-KR" sz="2000" dirty="0" err="1"/>
              <a:t>stepmotor</a:t>
            </a:r>
            <a:r>
              <a:rPr lang="ko-KR" altLang="en-US" sz="2000" dirty="0"/>
              <a:t>의 버튼을 두 번 눌러야 </a:t>
            </a:r>
            <a:r>
              <a:rPr lang="en-US" altLang="ko-KR" sz="2000" dirty="0"/>
              <a:t>3</a:t>
            </a:r>
            <a:r>
              <a:rPr lang="ko-KR" altLang="en-US" sz="2000" dirty="0"/>
              <a:t>번 구역에서 </a:t>
            </a:r>
            <a:r>
              <a:rPr lang="en-US" altLang="ko-KR" sz="2000" dirty="0"/>
              <a:t>1</a:t>
            </a:r>
            <a:r>
              <a:rPr lang="ko-KR" altLang="en-US" sz="2000" dirty="0"/>
              <a:t>번 구역으로 회전 한다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426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 구역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D6BCDB-C9A1-91CB-92BD-BB461AC1CDEE}"/>
              </a:ext>
            </a:extLst>
          </p:cNvPr>
          <p:cNvSpPr txBox="1"/>
          <p:nvPr/>
        </p:nvSpPr>
        <p:spPr>
          <a:xfrm>
            <a:off x="5290390" y="541019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F7C5C103-DDCE-DC9E-9E37-CF83C5752F7C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000" dirty="0"/>
              <a:t>1</a:t>
            </a:r>
            <a:r>
              <a:rPr lang="ko-KR" altLang="en-US" sz="2000" dirty="0"/>
              <a:t>번 구역에서 트레이에 올려놓은 블록을 랜덤으로 집어 </a:t>
            </a:r>
            <a:r>
              <a:rPr lang="en-US" altLang="ko-KR" sz="2000" dirty="0"/>
              <a:t>2</a:t>
            </a:r>
            <a:r>
              <a:rPr lang="ko-KR" altLang="en-US" sz="2000" dirty="0"/>
              <a:t>번 구역에 올리는 로봇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/>
              <a:t>2</a:t>
            </a:r>
            <a:r>
              <a:rPr lang="ko-KR" altLang="en-US" sz="2000" dirty="0"/>
              <a:t>번 구역의 </a:t>
            </a:r>
            <a:r>
              <a:rPr lang="en-US" altLang="ko-KR" sz="2000" dirty="0"/>
              <a:t>Arduino mega</a:t>
            </a:r>
            <a:r>
              <a:rPr lang="ko-KR" altLang="en-US" sz="2000" dirty="0"/>
              <a:t>의 </a:t>
            </a:r>
            <a:r>
              <a:rPr lang="en-US" altLang="ko-KR" sz="2000" dirty="0"/>
              <a:t>serial </a:t>
            </a:r>
            <a:r>
              <a:rPr lang="ko-KR" altLang="en-US" sz="2000" dirty="0"/>
              <a:t>값을 받아 로봇 팔이 명령에 따라 집어 옮김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087690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구역 코드 </a:t>
            </a:r>
            <a:r>
              <a:rPr lang="ko-KR" altLang="en-US" sz="3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수정법</a:t>
            </a:r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D6BCDB-C9A1-91CB-92BD-BB461AC1CDEE}"/>
              </a:ext>
            </a:extLst>
          </p:cNvPr>
          <p:cNvSpPr txBox="1"/>
          <p:nvPr/>
        </p:nvSpPr>
        <p:spPr>
          <a:xfrm>
            <a:off x="5290390" y="541019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F7C5C103-DDCE-DC9E-9E37-CF83C5752F7C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dirty="0"/>
              <a:t>다운로드한 </a:t>
            </a:r>
            <a:r>
              <a:rPr lang="en-US" altLang="ko-KR" sz="2000" dirty="0" err="1"/>
              <a:t>OpenMV</a:t>
            </a:r>
            <a:r>
              <a:rPr lang="en-US" altLang="ko-KR" sz="2000" dirty="0"/>
              <a:t> IDE</a:t>
            </a:r>
            <a:r>
              <a:rPr lang="ko-KR" altLang="en-US" sz="2000" dirty="0"/>
              <a:t>를 실행</a:t>
            </a:r>
            <a:r>
              <a:rPr lang="en-US" altLang="ko-KR" sz="2000" dirty="0"/>
              <a:t>, ColorCode.py</a:t>
            </a:r>
            <a:r>
              <a:rPr lang="ko-KR" altLang="en-US" sz="2000" dirty="0"/>
              <a:t>를</a:t>
            </a:r>
            <a:br>
              <a:rPr lang="en-US" altLang="ko-KR" sz="2000" dirty="0"/>
            </a:br>
            <a:r>
              <a:rPr lang="en-US" altLang="ko-KR" sz="2000" dirty="0"/>
              <a:t>drag and drop </a:t>
            </a:r>
            <a:r>
              <a:rPr lang="ko-KR" altLang="en-US" sz="2000" dirty="0"/>
              <a:t>하여 줍니다</a:t>
            </a:r>
            <a:r>
              <a:rPr lang="en-US" altLang="ko-KR" sz="20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0FAC40-6A9F-7EA1-CEFC-733DF7D1A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595" y="2297302"/>
            <a:ext cx="4182059" cy="422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45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openMV</a:t>
            </a:r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IDE 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화면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C4DB8F29-CC2B-77FE-FAD8-162C58490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346" y="872482"/>
            <a:ext cx="6930934" cy="566776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0773197-CABB-03B9-6847-3E1772B9D3B6}"/>
              </a:ext>
            </a:extLst>
          </p:cNvPr>
          <p:cNvSpPr/>
          <p:nvPr/>
        </p:nvSpPr>
        <p:spPr>
          <a:xfrm>
            <a:off x="4887347" y="1028560"/>
            <a:ext cx="1361529" cy="157438"/>
          </a:xfrm>
          <a:prstGeom prst="rect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19CF89B-2D76-E370-2E37-516A617B84AE}"/>
              </a:ext>
            </a:extLst>
          </p:cNvPr>
          <p:cNvSpPr/>
          <p:nvPr/>
        </p:nvSpPr>
        <p:spPr>
          <a:xfrm>
            <a:off x="5189814" y="1428966"/>
            <a:ext cx="3884604" cy="486683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904C0F7-4A5F-1EDF-56E8-DF96248F3749}"/>
              </a:ext>
            </a:extLst>
          </p:cNvPr>
          <p:cNvSpPr/>
          <p:nvPr/>
        </p:nvSpPr>
        <p:spPr>
          <a:xfrm>
            <a:off x="9110673" y="1429131"/>
            <a:ext cx="2653236" cy="1705796"/>
          </a:xfrm>
          <a:prstGeom prst="rect">
            <a:avLst/>
          </a:prstGeom>
          <a:noFill/>
          <a:ln w="38100">
            <a:solidFill>
              <a:srgbClr val="0436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55FEA7-B2B3-355C-C845-BBE2B33D3D95}"/>
              </a:ext>
            </a:extLst>
          </p:cNvPr>
          <p:cNvSpPr/>
          <p:nvPr/>
        </p:nvSpPr>
        <p:spPr>
          <a:xfrm>
            <a:off x="9110673" y="3172672"/>
            <a:ext cx="2653236" cy="332411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FD0D89-64AC-0C58-34D4-F398BB783EDF}"/>
              </a:ext>
            </a:extLst>
          </p:cNvPr>
          <p:cNvSpPr txBox="1"/>
          <p:nvPr/>
        </p:nvSpPr>
        <p:spPr>
          <a:xfrm>
            <a:off x="4611333" y="92261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387BA7-A97D-7C36-2EA3-A491082F586A}"/>
              </a:ext>
            </a:extLst>
          </p:cNvPr>
          <p:cNvSpPr txBox="1"/>
          <p:nvPr/>
        </p:nvSpPr>
        <p:spPr>
          <a:xfrm>
            <a:off x="8756702" y="144801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C5B3BE-52BF-3B22-7D7A-30C2CD5DFFF1}"/>
              </a:ext>
            </a:extLst>
          </p:cNvPr>
          <p:cNvSpPr txBox="1"/>
          <p:nvPr/>
        </p:nvSpPr>
        <p:spPr>
          <a:xfrm>
            <a:off x="9118110" y="14420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94518D-F222-BFC5-3F13-E815EB010868}"/>
              </a:ext>
            </a:extLst>
          </p:cNvPr>
          <p:cNvSpPr txBox="1"/>
          <p:nvPr/>
        </p:nvSpPr>
        <p:spPr>
          <a:xfrm>
            <a:off x="9152943" y="31924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4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EE51-9A85-1AF7-AF5A-61D2D478FF16}"/>
              </a:ext>
            </a:extLst>
          </p:cNvPr>
          <p:cNvSpPr txBox="1"/>
          <p:nvPr/>
        </p:nvSpPr>
        <p:spPr>
          <a:xfrm>
            <a:off x="186266" y="2178050"/>
            <a:ext cx="3918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상단 </a:t>
            </a:r>
            <a:r>
              <a:rPr lang="ko-KR" altLang="en-US" dirty="0" err="1"/>
              <a:t>메뉴바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소스 코드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카메라 인식 화면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카메라 인식 </a:t>
            </a:r>
            <a:r>
              <a:rPr lang="ko-KR" altLang="en-US" dirty="0" err="1"/>
              <a:t>출력값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508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코드 테스트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C4DB8F29-CC2B-77FE-FAD8-162C58490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346" y="872482"/>
            <a:ext cx="6930934" cy="566776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19CF89B-2D76-E370-2E37-516A617B84AE}"/>
              </a:ext>
            </a:extLst>
          </p:cNvPr>
          <p:cNvSpPr/>
          <p:nvPr/>
        </p:nvSpPr>
        <p:spPr>
          <a:xfrm>
            <a:off x="4887347" y="5985517"/>
            <a:ext cx="317716" cy="51126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3B948F8-B761-48B1-58CC-176C02E941A2}"/>
              </a:ext>
            </a:extLst>
          </p:cNvPr>
          <p:cNvGrpSpPr/>
          <p:nvPr/>
        </p:nvGrpSpPr>
        <p:grpSpPr>
          <a:xfrm>
            <a:off x="493796" y="4141699"/>
            <a:ext cx="3869471" cy="1856154"/>
            <a:chOff x="689405" y="2350999"/>
            <a:chExt cx="3869471" cy="18561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F20EE51-9A85-1AF7-AF5A-61D2D478FF16}"/>
                </a:ext>
              </a:extLst>
            </p:cNvPr>
            <p:cNvSpPr txBox="1"/>
            <p:nvPr/>
          </p:nvSpPr>
          <p:spPr>
            <a:xfrm>
              <a:off x="689405" y="2930998"/>
              <a:ext cx="160811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장치 연결</a:t>
              </a:r>
              <a:endParaRPr lang="en-US" altLang="ko-KR" sz="2400" dirty="0"/>
            </a:p>
            <a:p>
              <a:endParaRPr lang="en-US" altLang="ko-KR" sz="2400" dirty="0"/>
            </a:p>
            <a:p>
              <a:r>
                <a:rPr lang="ko-KR" altLang="en-US" sz="2400" dirty="0"/>
                <a:t>코드 실행</a:t>
              </a:r>
              <a:endParaRPr lang="en-US" altLang="ko-KR" sz="2400" dirty="0"/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8CB51E0-D6F2-1167-B10D-5A394FFA4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814" y="2350999"/>
              <a:ext cx="1198062" cy="1856154"/>
            </a:xfrm>
            <a:prstGeom prst="rect">
              <a:avLst/>
            </a:prstGeom>
          </p:spPr>
        </p:pic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6FDEA1B6-6066-5ED8-09B6-A615A0DD13A5}"/>
                </a:ext>
              </a:extLst>
            </p:cNvPr>
            <p:cNvCxnSpPr/>
            <p:nvPr/>
          </p:nvCxnSpPr>
          <p:spPr>
            <a:xfrm>
              <a:off x="2377440" y="3108960"/>
              <a:ext cx="105918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6C9FA8D-5DA6-326D-3016-94764795E802}"/>
                </a:ext>
              </a:extLst>
            </p:cNvPr>
            <p:cNvCxnSpPr/>
            <p:nvPr/>
          </p:nvCxnSpPr>
          <p:spPr>
            <a:xfrm>
              <a:off x="2377440" y="3832860"/>
              <a:ext cx="105918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928533A5-5F9C-777C-EEBB-FE6202A1DAF4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dirty="0"/>
              <a:t>장치 연결 후 코드 실행하면 작성한 코드가</a:t>
            </a:r>
            <a:br>
              <a:rPr lang="en-US" altLang="ko-KR" sz="2000" dirty="0"/>
            </a:br>
            <a:r>
              <a:rPr lang="ko-KR" altLang="en-US" sz="2000" dirty="0"/>
              <a:t>동작함</a:t>
            </a:r>
            <a:r>
              <a:rPr lang="en-US" altLang="ko-KR" sz="2000" dirty="0"/>
              <a:t>. </a:t>
            </a:r>
            <a:r>
              <a:rPr lang="ko-KR" altLang="en-US" sz="2000" dirty="0"/>
              <a:t>코드를 멈추고 싶으면 코드 실행을</a:t>
            </a:r>
            <a:br>
              <a:rPr lang="en-US" altLang="ko-KR" sz="2000" dirty="0"/>
            </a:br>
            <a:r>
              <a:rPr lang="ko-KR" altLang="en-US" sz="2000" dirty="0"/>
              <a:t>눌러 정지할 수 있음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759163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펌웨어 업로드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E0914686-8663-9561-6703-A9F0F783687E}"/>
              </a:ext>
            </a:extLst>
          </p:cNvPr>
          <p:cNvGrpSpPr/>
          <p:nvPr/>
        </p:nvGrpSpPr>
        <p:grpSpPr>
          <a:xfrm>
            <a:off x="4877346" y="872483"/>
            <a:ext cx="6930934" cy="5667768"/>
            <a:chOff x="4877346" y="872483"/>
            <a:chExt cx="6930934" cy="566776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4DB8F29-CC2B-77FE-FAD8-162C58490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77346" y="872483"/>
              <a:ext cx="6930934" cy="5667768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19CF89B-2D76-E370-2E37-516A617B84AE}"/>
                </a:ext>
              </a:extLst>
            </p:cNvPr>
            <p:cNvSpPr/>
            <p:nvPr/>
          </p:nvSpPr>
          <p:spPr>
            <a:xfrm>
              <a:off x="5458847" y="1018695"/>
              <a:ext cx="248533" cy="177645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928533A5-5F9C-777C-EEBB-FE6202A1DAF4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dirty="0"/>
              <a:t>코드를 </a:t>
            </a:r>
            <a:r>
              <a:rPr lang="en-US" altLang="ko-KR" sz="2000" dirty="0" err="1"/>
              <a:t>OpenMV</a:t>
            </a:r>
            <a:r>
              <a:rPr lang="ko-KR" altLang="en-US" sz="2000" dirty="0"/>
              <a:t>에 업로드하려면</a:t>
            </a:r>
            <a:br>
              <a:rPr lang="en-US" altLang="ko-KR" sz="2000" dirty="0"/>
            </a:br>
            <a:r>
              <a:rPr lang="ko-KR" altLang="en-US" sz="2000" dirty="0"/>
              <a:t>상단도구바의 도구 </a:t>
            </a:r>
            <a:r>
              <a:rPr lang="en-US" altLang="ko-KR" sz="2000" dirty="0"/>
              <a:t>– </a:t>
            </a:r>
            <a:r>
              <a:rPr lang="en-US" altLang="ko-KR" sz="2000" dirty="0" err="1"/>
              <a:t>OpenMV</a:t>
            </a:r>
            <a:r>
              <a:rPr lang="en-US" altLang="ko-KR" sz="2000" dirty="0"/>
              <a:t> Cam</a:t>
            </a:r>
            <a:r>
              <a:rPr lang="ko-KR" altLang="en-US" sz="2000" dirty="0"/>
              <a:t>에</a:t>
            </a:r>
            <a:br>
              <a:rPr lang="en-US" altLang="ko-KR" sz="2000" dirty="0"/>
            </a:br>
            <a:r>
              <a:rPr lang="ko-KR" altLang="en-US" sz="2000" dirty="0"/>
              <a:t>오픈 스크립트 저장을 눌러 진행하면 됨</a:t>
            </a:r>
            <a:endParaRPr lang="en-US" altLang="ko-KR" sz="20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2B3A294-BFF1-4F11-3819-C2953EB88849}"/>
              </a:ext>
            </a:extLst>
          </p:cNvPr>
          <p:cNvGrpSpPr/>
          <p:nvPr/>
        </p:nvGrpSpPr>
        <p:grpSpPr>
          <a:xfrm>
            <a:off x="1491788" y="3885898"/>
            <a:ext cx="2667338" cy="2895037"/>
            <a:chOff x="1562238" y="3620119"/>
            <a:chExt cx="3227479" cy="318454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550AD8F-0B44-E09F-78B6-7EC82E527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2238" y="3620119"/>
              <a:ext cx="3227479" cy="3184541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83E3459-9792-3464-29BE-6B07668557F9}"/>
                </a:ext>
              </a:extLst>
            </p:cNvPr>
            <p:cNvSpPr/>
            <p:nvPr/>
          </p:nvSpPr>
          <p:spPr>
            <a:xfrm>
              <a:off x="1720093" y="5212389"/>
              <a:ext cx="2023135" cy="177645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90858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픽업 좌표 값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F20EE51-9A85-1AF7-AF5A-61D2D478FF16}"/>
              </a:ext>
            </a:extLst>
          </p:cNvPr>
          <p:cNvSpPr txBox="1"/>
          <p:nvPr/>
        </p:nvSpPr>
        <p:spPr>
          <a:xfrm>
            <a:off x="186265" y="3152368"/>
            <a:ext cx="11317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들어올릴 블록의 위치를 설정하는 코드</a:t>
            </a:r>
            <a:endParaRPr lang="en-US" altLang="ko-KR" dirty="0"/>
          </a:p>
          <a:p>
            <a:r>
              <a:rPr lang="ko-KR" altLang="en-US" dirty="0"/>
              <a:t>참고로 </a:t>
            </a:r>
            <a:r>
              <a:rPr lang="ko-KR" altLang="en-US" dirty="0" err="1"/>
              <a:t>로봇팔의</a:t>
            </a:r>
            <a:r>
              <a:rPr lang="ko-KR" altLang="en-US" dirty="0"/>
              <a:t> 중심 기준 </a:t>
            </a:r>
            <a:r>
              <a:rPr lang="en-US" altLang="ko-KR" dirty="0" err="1"/>
              <a:t>x,y</a:t>
            </a:r>
            <a:r>
              <a:rPr lang="ko-KR" altLang="en-US" dirty="0"/>
              <a:t>를 의미하므로</a:t>
            </a:r>
            <a:r>
              <a:rPr lang="en-US" altLang="ko-KR" dirty="0"/>
              <a:t>, </a:t>
            </a:r>
            <a:r>
              <a:rPr lang="ko-KR" altLang="en-US" dirty="0"/>
              <a:t>우리 기준 </a:t>
            </a:r>
            <a:r>
              <a:rPr lang="en-US" altLang="ko-KR" dirty="0" err="1"/>
              <a:t>x,y</a:t>
            </a:r>
            <a:r>
              <a:rPr lang="ko-KR" altLang="en-US" dirty="0"/>
              <a:t>가 아니므로 </a:t>
            </a:r>
            <a:r>
              <a:rPr lang="ko-KR" altLang="en-US" dirty="0" err="1"/>
              <a:t>일일히</a:t>
            </a:r>
            <a:r>
              <a:rPr lang="ko-KR" altLang="en-US" dirty="0"/>
              <a:t> 조절하면서 수정해야 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로봇이 이상한 곳을 들어올리려 한다면</a:t>
            </a:r>
            <a:r>
              <a:rPr lang="en-US" altLang="ko-KR" dirty="0"/>
              <a:t>, </a:t>
            </a:r>
            <a:r>
              <a:rPr lang="ko-KR" altLang="en-US" dirty="0" err="1"/>
              <a:t>껐다켜보고</a:t>
            </a:r>
            <a:r>
              <a:rPr lang="en-US" altLang="ko-KR" dirty="0"/>
              <a:t>,</a:t>
            </a:r>
            <a:r>
              <a:rPr lang="ko-KR" altLang="en-US" dirty="0"/>
              <a:t> 그래도 안 되면 지지대를 옮기는 쪽으로 하는 것을 권장</a:t>
            </a:r>
            <a:endParaRPr lang="en-US" altLang="ko-KR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B2D9153-2DBC-6B7C-32B2-73DCCFD9E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" y="2170908"/>
            <a:ext cx="3028950" cy="85725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FE163AD-928A-1962-3870-8E6C988D0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65" y="4144816"/>
            <a:ext cx="1000125" cy="4095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4654598"/>
            <a:ext cx="6745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카메라가 블록을 인식하는 좌표</a:t>
            </a:r>
            <a:r>
              <a:rPr lang="en-US" altLang="ko-KR" dirty="0"/>
              <a:t>. </a:t>
            </a:r>
            <a:r>
              <a:rPr lang="ko-KR" altLang="en-US" dirty="0"/>
              <a:t>수정하지 않는 것을 권장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9889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블록 인식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3409271"/>
            <a:ext cx="62363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블록을 인식하는 범위를 입력하는 코드</a:t>
            </a:r>
            <a:endParaRPr lang="en-US" altLang="ko-KR" dirty="0"/>
          </a:p>
          <a:p>
            <a:r>
              <a:rPr lang="ko-KR" altLang="en-US" dirty="0"/>
              <a:t>블록을 인식 못하면 이 값을 수정해야 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위에서부터 한 </a:t>
            </a:r>
            <a:r>
              <a:rPr lang="ko-KR" altLang="en-US" dirty="0" err="1"/>
              <a:t>줄씩</a:t>
            </a:r>
            <a:r>
              <a:rPr lang="ko-KR" altLang="en-US" dirty="0"/>
              <a:t> 빨강 검정 초록 파랑 보라의 범위이다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코드를 실행하고 카메라 인식 화면에 범위를 지정 한 후</a:t>
            </a:r>
            <a:endParaRPr lang="en-US" altLang="ko-KR" dirty="0"/>
          </a:p>
          <a:p>
            <a:r>
              <a:rPr lang="ko-KR" altLang="en-US" dirty="0"/>
              <a:t>아래의 </a:t>
            </a:r>
            <a:r>
              <a:rPr lang="en-US" altLang="ko-KR" dirty="0"/>
              <a:t>LAB </a:t>
            </a:r>
            <a:r>
              <a:rPr lang="ko-KR" altLang="en-US" dirty="0"/>
              <a:t>값을 보면서 적절한 값을 입력해야 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188522-64AE-96C3-4390-9CD05F33E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" y="2216900"/>
            <a:ext cx="5019675" cy="1143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69C38C0-1896-8EF2-CBF5-17A9F5774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525" y="1713549"/>
            <a:ext cx="3826545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89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카메라 인식 범위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2303281"/>
            <a:ext cx="62363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마우스를 클릭하고 드래그해서 영역</a:t>
            </a:r>
            <a:endParaRPr lang="en-US" altLang="ko-KR" dirty="0"/>
          </a:p>
          <a:p>
            <a:r>
              <a:rPr lang="ko-KR" altLang="en-US" dirty="0"/>
              <a:t>지정할 수 있음</a:t>
            </a:r>
            <a:r>
              <a:rPr lang="en-US" altLang="ko-KR" dirty="0"/>
              <a:t>. </a:t>
            </a:r>
            <a:r>
              <a:rPr lang="ko-KR" altLang="en-US" dirty="0"/>
              <a:t>예시에는 범위를</a:t>
            </a:r>
            <a:endParaRPr lang="en-US" altLang="ko-KR" dirty="0"/>
          </a:p>
          <a:p>
            <a:r>
              <a:rPr lang="ko-KR" altLang="en-US" dirty="0"/>
              <a:t>넓게 했는데 빨간 네모 친 것처럼</a:t>
            </a:r>
            <a:endParaRPr lang="en-US" altLang="ko-KR" dirty="0"/>
          </a:p>
          <a:p>
            <a:r>
              <a:rPr lang="ko-KR" altLang="en-US" dirty="0"/>
              <a:t>작게 해야 값이 덜 튐</a:t>
            </a:r>
            <a:endParaRPr lang="en-US" altLang="ko-KR" dirty="0"/>
          </a:p>
          <a:p>
            <a:r>
              <a:rPr lang="ko-KR" altLang="en-US" dirty="0"/>
              <a:t>흰색 네모부분에 블록이 정확히 들어</a:t>
            </a:r>
            <a:endParaRPr lang="en-US" altLang="ko-KR" dirty="0"/>
          </a:p>
          <a:p>
            <a:r>
              <a:rPr lang="ko-KR" altLang="en-US" dirty="0" err="1"/>
              <a:t>와야함</a:t>
            </a:r>
            <a:r>
              <a:rPr lang="en-US" altLang="ko-KR" dirty="0"/>
              <a:t>. </a:t>
            </a:r>
            <a:r>
              <a:rPr lang="ko-KR" altLang="en-US" dirty="0"/>
              <a:t>보통 들어지면 카메라가 </a:t>
            </a:r>
            <a:r>
              <a:rPr lang="ko-KR" altLang="en-US" dirty="0" err="1"/>
              <a:t>움직</a:t>
            </a:r>
            <a:endParaRPr lang="en-US" altLang="ko-KR" dirty="0"/>
          </a:p>
          <a:p>
            <a:r>
              <a:rPr lang="ko-KR" altLang="en-US" dirty="0"/>
              <a:t>여진 경우이므로 카메라의 위치를</a:t>
            </a:r>
            <a:endParaRPr lang="en-US" altLang="ko-KR" dirty="0"/>
          </a:p>
          <a:p>
            <a:r>
              <a:rPr lang="ko-KR" altLang="en-US" dirty="0"/>
              <a:t>움직이는 것을 권장함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지지대가 바뀌면 코드를 전체적으로</a:t>
            </a:r>
            <a:endParaRPr lang="en-US" altLang="ko-KR" dirty="0"/>
          </a:p>
          <a:p>
            <a:r>
              <a:rPr lang="ko-KR" altLang="en-US" dirty="0"/>
              <a:t>수정해야 함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E028E8-CD18-A23D-6937-2F25C10D9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950" y="1277876"/>
            <a:ext cx="7889533" cy="465058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0E79E69-E0CA-1266-3E5B-8431290F48E0}"/>
              </a:ext>
            </a:extLst>
          </p:cNvPr>
          <p:cNvSpPr/>
          <p:nvPr/>
        </p:nvSpPr>
        <p:spPr>
          <a:xfrm>
            <a:off x="7988716" y="3877189"/>
            <a:ext cx="45719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963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L.A.B 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2303281"/>
            <a:ext cx="62363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가장 골치 아프고 힘든 </a:t>
            </a:r>
            <a:r>
              <a:rPr lang="en-US" altLang="ko-KR" dirty="0"/>
              <a:t>LAB</a:t>
            </a:r>
            <a:r>
              <a:rPr lang="ko-KR" altLang="en-US" dirty="0"/>
              <a:t> 값 설정</a:t>
            </a:r>
            <a:endParaRPr lang="en-US" altLang="ko-KR" dirty="0"/>
          </a:p>
          <a:p>
            <a:r>
              <a:rPr lang="ko-KR" altLang="en-US" dirty="0"/>
              <a:t>범위를 작게 하는 것을 권장한 이유도</a:t>
            </a:r>
            <a:endParaRPr lang="en-US" altLang="ko-KR" dirty="0"/>
          </a:p>
          <a:p>
            <a:r>
              <a:rPr lang="ko-KR" altLang="en-US" dirty="0"/>
              <a:t>크게 할 경우 값 범위가 매우 넓어짐</a:t>
            </a:r>
            <a:endParaRPr lang="en-US" altLang="ko-KR" dirty="0"/>
          </a:p>
          <a:p>
            <a:r>
              <a:rPr lang="en-US" altLang="ko-KR" dirty="0"/>
              <a:t>LAB </a:t>
            </a:r>
            <a:r>
              <a:rPr lang="ko-KR" altLang="en-US" dirty="0"/>
              <a:t>각 그래프 아래에 보면</a:t>
            </a:r>
            <a:endParaRPr lang="en-US" altLang="ko-KR" dirty="0"/>
          </a:p>
          <a:p>
            <a:r>
              <a:rPr lang="en-US" altLang="ko-KR" dirty="0"/>
              <a:t>Min Max</a:t>
            </a:r>
            <a:r>
              <a:rPr lang="ko-KR" altLang="en-US" dirty="0"/>
              <a:t>가 있는데 이게 지금 출력의</a:t>
            </a:r>
            <a:endParaRPr lang="en-US" altLang="ko-KR" dirty="0"/>
          </a:p>
          <a:p>
            <a:r>
              <a:rPr lang="ko-KR" altLang="en-US" dirty="0"/>
              <a:t>최소와 최대라고 보면 됨</a:t>
            </a:r>
            <a:endParaRPr lang="en-US" altLang="ko-KR" dirty="0"/>
          </a:p>
          <a:p>
            <a:r>
              <a:rPr lang="ko-KR" altLang="en-US" dirty="0"/>
              <a:t>이 수치를 </a:t>
            </a:r>
            <a:r>
              <a:rPr lang="en-US" altLang="ko-KR" dirty="0"/>
              <a:t>thresholds</a:t>
            </a:r>
            <a:r>
              <a:rPr lang="ko-KR" altLang="en-US" dirty="0"/>
              <a:t>에 넣으면</a:t>
            </a:r>
            <a:endParaRPr lang="en-US" altLang="ko-KR" dirty="0"/>
          </a:p>
          <a:p>
            <a:r>
              <a:rPr lang="ko-KR" altLang="en-US" dirty="0"/>
              <a:t>잡음도 다 인식해서 이상하게 됨</a:t>
            </a:r>
            <a:endParaRPr lang="en-US" altLang="ko-KR" dirty="0"/>
          </a:p>
          <a:p>
            <a:r>
              <a:rPr lang="ko-KR" altLang="en-US" dirty="0"/>
              <a:t>그래서 피크치와</a:t>
            </a:r>
            <a:r>
              <a:rPr lang="en-US" altLang="ko-KR" dirty="0"/>
              <a:t> </a:t>
            </a:r>
            <a:r>
              <a:rPr lang="ko-KR" altLang="en-US" dirty="0"/>
              <a:t>분포도를 감안해서</a:t>
            </a:r>
            <a:endParaRPr lang="en-US" altLang="ko-KR" dirty="0"/>
          </a:p>
          <a:p>
            <a:r>
              <a:rPr lang="ko-KR" altLang="en-US" dirty="0"/>
              <a:t>어느정도 값들을 신뢰할 수 있는지</a:t>
            </a:r>
            <a:endParaRPr lang="en-US" altLang="ko-KR" dirty="0"/>
          </a:p>
          <a:p>
            <a:r>
              <a:rPr lang="ko-KR" altLang="en-US" dirty="0"/>
              <a:t>정해서 값을 정해야 함</a:t>
            </a:r>
            <a:endParaRPr lang="en-US" altLang="ko-KR" dirty="0"/>
          </a:p>
          <a:p>
            <a:r>
              <a:rPr lang="ko-KR" altLang="en-US" dirty="0"/>
              <a:t>결국엔 조금씩 수정해가면서</a:t>
            </a:r>
            <a:endParaRPr lang="en-US" altLang="ko-KR" dirty="0"/>
          </a:p>
          <a:p>
            <a:r>
              <a:rPr lang="ko-KR" altLang="en-US" dirty="0"/>
              <a:t>잘 될 때까지</a:t>
            </a:r>
            <a:r>
              <a:rPr lang="en-US" altLang="ko-KR" dirty="0"/>
              <a:t> </a:t>
            </a:r>
            <a:r>
              <a:rPr lang="ko-KR" altLang="en-US" dirty="0"/>
              <a:t>시행착오를 겪어야 함</a:t>
            </a:r>
            <a:endParaRPr lang="en-US" altLang="ko-KR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E79E69-E0CA-1266-3E5B-8431290F48E0}"/>
              </a:ext>
            </a:extLst>
          </p:cNvPr>
          <p:cNvSpPr/>
          <p:nvPr/>
        </p:nvSpPr>
        <p:spPr>
          <a:xfrm>
            <a:off x="7988716" y="3877189"/>
            <a:ext cx="45719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7A4C26-0B25-E76C-CE54-150B9AA64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529" y="1240702"/>
            <a:ext cx="7564181" cy="4544234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2C69FFB-1989-0FB8-829A-ADDBC2B94AB8}"/>
              </a:ext>
            </a:extLst>
          </p:cNvPr>
          <p:cNvCxnSpPr/>
          <p:nvPr/>
        </p:nvCxnSpPr>
        <p:spPr>
          <a:xfrm>
            <a:off x="6858000" y="202634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734D008-B261-82BC-08CF-7529D47FF67F}"/>
              </a:ext>
            </a:extLst>
          </p:cNvPr>
          <p:cNvCxnSpPr/>
          <p:nvPr/>
        </p:nvCxnSpPr>
        <p:spPr>
          <a:xfrm>
            <a:off x="11760230" y="159200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CC9ABC1-2BB8-56F2-2762-889EA40D91C1}"/>
              </a:ext>
            </a:extLst>
          </p:cNvPr>
          <p:cNvCxnSpPr/>
          <p:nvPr/>
        </p:nvCxnSpPr>
        <p:spPr>
          <a:xfrm>
            <a:off x="7703820" y="329126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BA0571D-725F-BB47-F20D-4D9CDEA0E73E}"/>
              </a:ext>
            </a:extLst>
          </p:cNvPr>
          <p:cNvCxnSpPr/>
          <p:nvPr/>
        </p:nvCxnSpPr>
        <p:spPr>
          <a:xfrm>
            <a:off x="8938260" y="322268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76F02AC-3A81-332B-ABFB-F1DF11244E29}"/>
              </a:ext>
            </a:extLst>
          </p:cNvPr>
          <p:cNvCxnSpPr/>
          <p:nvPr/>
        </p:nvCxnSpPr>
        <p:spPr>
          <a:xfrm>
            <a:off x="6934200" y="468572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F1E1735-C2BC-66A2-978B-F6AA8B5D5B8F}"/>
              </a:ext>
            </a:extLst>
          </p:cNvPr>
          <p:cNvCxnSpPr/>
          <p:nvPr/>
        </p:nvCxnSpPr>
        <p:spPr>
          <a:xfrm>
            <a:off x="8564880" y="4678100"/>
            <a:ext cx="0" cy="633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158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8699863" cy="352583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000" dirty="0"/>
              <a:t>사전준비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000" dirty="0"/>
              <a:t>전체적인 동작 </a:t>
            </a:r>
            <a:r>
              <a:rPr lang="en-US" altLang="ko-KR" sz="2000" dirty="0"/>
              <a:t>(</a:t>
            </a:r>
            <a:r>
              <a:rPr lang="ko-KR" altLang="en-US" sz="2000" dirty="0"/>
              <a:t>코드 및 원리 설명</a:t>
            </a:r>
            <a:r>
              <a:rPr lang="en-US" altLang="ko-KR" sz="2000" dirty="0"/>
              <a:t>)</a:t>
            </a:r>
          </a:p>
          <a:p>
            <a:pPr>
              <a:lnSpc>
                <a:spcPct val="100000"/>
              </a:lnSpc>
            </a:pPr>
            <a:r>
              <a:rPr lang="ko-KR" altLang="en-US" sz="2000" dirty="0"/>
              <a:t>자주 생기는 이슈와 </a:t>
            </a:r>
            <a:r>
              <a:rPr lang="en-US" altLang="ko-KR" sz="2000" dirty="0"/>
              <a:t>AS </a:t>
            </a:r>
            <a:r>
              <a:rPr lang="ko-KR" altLang="en-US" sz="2000" dirty="0"/>
              <a:t>하는 법</a:t>
            </a:r>
            <a:endParaRPr lang="en-US" altLang="ko-KR" sz="20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0196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/>
          <p:nvPr/>
        </p:nvCxnSpPr>
        <p:spPr>
          <a:xfrm>
            <a:off x="126206" y="2026340"/>
            <a:ext cx="3439954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750C893-B9FF-E4E3-D5BF-44B48AD71902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37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 인식 필터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2303281"/>
            <a:ext cx="62363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원래코드는 인식하면 바로 동작하는데</a:t>
            </a:r>
            <a:endParaRPr lang="en-US" altLang="ko-KR" dirty="0"/>
          </a:p>
          <a:p>
            <a:r>
              <a:rPr lang="ko-KR" altLang="en-US" dirty="0"/>
              <a:t>가끔 잘못 인식하는 경우가 있어</a:t>
            </a:r>
            <a:r>
              <a:rPr lang="en-US" altLang="ko-KR" dirty="0"/>
              <a:t>, </a:t>
            </a:r>
            <a:r>
              <a:rPr lang="ko-KR" altLang="en-US" dirty="0"/>
              <a:t>카운트를 해서</a:t>
            </a:r>
            <a:endParaRPr lang="en-US" altLang="ko-KR" dirty="0"/>
          </a:p>
          <a:p>
            <a:r>
              <a:rPr lang="ko-KR" altLang="en-US" dirty="0" err="1"/>
              <a:t>몇번</a:t>
            </a:r>
            <a:r>
              <a:rPr lang="ko-KR" altLang="en-US" dirty="0"/>
              <a:t> 이상 </a:t>
            </a:r>
            <a:r>
              <a:rPr lang="ko-KR" altLang="en-US" dirty="0" err="1"/>
              <a:t>출력해야지</a:t>
            </a:r>
            <a:r>
              <a:rPr lang="ko-KR" altLang="en-US" dirty="0"/>
              <a:t> 동작하도록 필터를 만듦</a:t>
            </a:r>
            <a:endParaRPr lang="en-US" altLang="ko-KR" dirty="0"/>
          </a:p>
          <a:p>
            <a:r>
              <a:rPr lang="en-US" altLang="ko-KR" dirty="0"/>
              <a:t>if </a:t>
            </a:r>
            <a:r>
              <a:rPr lang="en-US" altLang="ko-KR" dirty="0" err="1"/>
              <a:t>Rc</a:t>
            </a:r>
            <a:r>
              <a:rPr lang="en-US" altLang="ko-KR" dirty="0"/>
              <a:t> &gt; 10 </a:t>
            </a:r>
            <a:r>
              <a:rPr lang="ko-KR" altLang="en-US" dirty="0"/>
              <a:t>이나 </a:t>
            </a:r>
            <a:r>
              <a:rPr lang="en-US" altLang="ko-KR" dirty="0"/>
              <a:t>if Dc &gt; 20 </a:t>
            </a:r>
            <a:r>
              <a:rPr lang="ko-KR" altLang="en-US" dirty="0"/>
              <a:t>의 숫자를 변경하면</a:t>
            </a:r>
            <a:endParaRPr lang="en-US" altLang="ko-KR" dirty="0"/>
          </a:p>
          <a:p>
            <a:r>
              <a:rPr lang="ko-KR" altLang="en-US" dirty="0"/>
              <a:t>필터를 수정할 수 있음</a:t>
            </a:r>
            <a:endParaRPr lang="en-US" altLang="ko-KR" dirty="0"/>
          </a:p>
          <a:p>
            <a:r>
              <a:rPr lang="ko-KR" altLang="en-US" dirty="0"/>
              <a:t>타겟 블록이 너무 안 잡히거나</a:t>
            </a:r>
            <a:r>
              <a:rPr lang="en-US" altLang="ko-KR" dirty="0"/>
              <a:t>, </a:t>
            </a:r>
            <a:r>
              <a:rPr lang="ko-KR" altLang="en-US" dirty="0"/>
              <a:t>늦게 반응하면 필터 값을</a:t>
            </a:r>
            <a:endParaRPr lang="en-US" altLang="ko-KR" dirty="0"/>
          </a:p>
          <a:p>
            <a:r>
              <a:rPr lang="ko-KR" altLang="en-US" dirty="0"/>
              <a:t>수정하면 됨</a:t>
            </a:r>
            <a:endParaRPr lang="en-US" altLang="ko-KR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FB793A0-9988-6F17-D019-1E32D661F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932" y="2466022"/>
            <a:ext cx="61245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39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 인식 필터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9C8F313-5D29-BC97-9305-A9DA7E76BCD1}"/>
              </a:ext>
            </a:extLst>
          </p:cNvPr>
          <p:cNvSpPr txBox="1"/>
          <p:nvPr/>
        </p:nvSpPr>
        <p:spPr>
          <a:xfrm>
            <a:off x="173200" y="2303281"/>
            <a:ext cx="62363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인식된 블록을 트레이 위치로 이동시켜주는 코드</a:t>
            </a:r>
            <a:endParaRPr lang="en-US" altLang="ko-KR" dirty="0"/>
          </a:p>
          <a:p>
            <a:r>
              <a:rPr lang="en-US" altLang="ko-KR" dirty="0" err="1"/>
              <a:t>uart.write</a:t>
            </a:r>
            <a:r>
              <a:rPr lang="en-US" altLang="ko-KR" dirty="0"/>
              <a:t>("X135 Y-58" + '</a:t>
            </a:r>
            <a:r>
              <a:rPr lang="en-US" altLang="ko-KR" dirty="0" err="1"/>
              <a:t>Z'+str</a:t>
            </a:r>
            <a:r>
              <a:rPr lang="en-US" altLang="ko-KR" dirty="0"/>
              <a:t>(z1)+'\n')</a:t>
            </a:r>
          </a:p>
          <a:p>
            <a:r>
              <a:rPr lang="en-US" altLang="ko-KR" dirty="0" err="1"/>
              <a:t>uart.write</a:t>
            </a:r>
            <a:r>
              <a:rPr lang="en-US" altLang="ko-KR" dirty="0"/>
              <a:t>("X186 Y-58" + '</a:t>
            </a:r>
            <a:r>
              <a:rPr lang="en-US" altLang="ko-KR" dirty="0" err="1"/>
              <a:t>Z'+str</a:t>
            </a:r>
            <a:r>
              <a:rPr lang="en-US" altLang="ko-KR" dirty="0"/>
              <a:t>(z1)+'\n’)</a:t>
            </a:r>
          </a:p>
          <a:p>
            <a:r>
              <a:rPr lang="ko-KR" altLang="en-US" dirty="0"/>
              <a:t>처음 꺼는 픽업한 위치에서 트레이 앞으로 이동하는 코드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두번째는 트레이에 놓는 좌표이다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X</a:t>
            </a:r>
            <a:r>
              <a:rPr lang="ko-KR" altLang="en-US" dirty="0"/>
              <a:t>축과 </a:t>
            </a:r>
            <a:r>
              <a:rPr lang="en-US" altLang="ko-KR" dirty="0"/>
              <a:t>y</a:t>
            </a:r>
            <a:r>
              <a:rPr lang="ko-KR" altLang="en-US" dirty="0"/>
              <a:t>축을 적절히 조절하여 걸쳐지거나 떨어지지 않게</a:t>
            </a:r>
            <a:endParaRPr lang="en-US" altLang="ko-KR" dirty="0"/>
          </a:p>
          <a:p>
            <a:r>
              <a:rPr lang="ko-KR" altLang="en-US"/>
              <a:t>수정해야 함</a:t>
            </a:r>
            <a:r>
              <a:rPr lang="en-US" altLang="ko-KR"/>
              <a:t>.</a:t>
            </a:r>
          </a:p>
          <a:p>
            <a:r>
              <a:rPr lang="ko-KR" altLang="en-US"/>
              <a:t>역시 로봇팔 중심 기준이라 </a:t>
            </a:r>
            <a:r>
              <a:rPr lang="en-US" altLang="ko-KR"/>
              <a:t>x</a:t>
            </a:r>
            <a:r>
              <a:rPr lang="ko-KR" altLang="en-US"/>
              <a:t>와 </a:t>
            </a:r>
            <a:r>
              <a:rPr lang="en-US" altLang="ko-KR"/>
              <a:t>y</a:t>
            </a:r>
            <a:r>
              <a:rPr lang="ko-KR" altLang="en-US"/>
              <a:t>를 적절히 조절해야함</a:t>
            </a:r>
            <a:endParaRPr lang="en-US" altLang="ko-KR" dirty="0"/>
          </a:p>
          <a:p>
            <a:r>
              <a:rPr lang="ko-KR" altLang="en-US"/>
              <a:t>참고로 </a:t>
            </a:r>
            <a:r>
              <a:rPr lang="en-US" altLang="ko-KR"/>
              <a:t>Z</a:t>
            </a:r>
            <a:r>
              <a:rPr lang="ko-KR" altLang="en-US" dirty="0"/>
              <a:t>축이 높이인데</a:t>
            </a:r>
            <a:r>
              <a:rPr lang="en-US" altLang="ko-KR" dirty="0"/>
              <a:t>, z</a:t>
            </a:r>
            <a:r>
              <a:rPr lang="ko-KR" altLang="en-US"/>
              <a:t>축은 코드 초반의 </a:t>
            </a:r>
            <a:r>
              <a:rPr lang="en-US" altLang="ko-KR" dirty="0"/>
              <a:t>z1</a:t>
            </a:r>
            <a:r>
              <a:rPr lang="ko-KR" altLang="en-US" dirty="0"/>
              <a:t>의 값을 수정해야 함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399801-7A30-6B43-F406-90BF60EB2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376" y="1545804"/>
            <a:ext cx="5197888" cy="38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829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en-US" altLang="ko-KR" sz="30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/>
            <a:r>
              <a:rPr lang="ko-KR" altLang="en-US" sz="30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중앙 로봇팔 부분</a:t>
            </a:r>
            <a:endParaRPr lang="en-US" altLang="ko-KR" sz="30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/>
            <a:r>
              <a:rPr lang="ko-KR" altLang="en-US" sz="30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랜덤픽업 코드</a:t>
            </a:r>
            <a:endParaRPr lang="en-US" altLang="ko-KR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E5B0D5D2-C4EF-4FEA-433C-35B65C38A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8" y="2197753"/>
            <a:ext cx="4895850" cy="2847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527030-7071-0DF7-F7F0-59C770B05F0A}"/>
              </a:ext>
            </a:extLst>
          </p:cNvPr>
          <p:cNvSpPr txBox="1"/>
          <p:nvPr/>
        </p:nvSpPr>
        <p:spPr>
          <a:xfrm>
            <a:off x="173200" y="2303281"/>
            <a:ext cx="6236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random_grab</a:t>
            </a:r>
            <a:r>
              <a:rPr lang="ko-KR" altLang="en-US"/>
              <a:t>은 파랑이 빠진 </a:t>
            </a:r>
            <a:r>
              <a:rPr lang="en-US" altLang="ko-KR"/>
              <a:t>4</a:t>
            </a:r>
            <a:r>
              <a:rPr lang="ko-KR" altLang="en-US"/>
              <a:t>개만 이동시키는 코드임</a:t>
            </a:r>
            <a:endParaRPr lang="en-US" altLang="ko-KR"/>
          </a:p>
          <a:p>
            <a:r>
              <a:rPr lang="ko-KR" altLang="en-US"/>
              <a:t>혹시 다시 </a:t>
            </a:r>
            <a:r>
              <a:rPr lang="en-US" altLang="ko-KR"/>
              <a:t>5</a:t>
            </a:r>
            <a:r>
              <a:rPr lang="ko-KR" altLang="en-US"/>
              <a:t>개 전부 사용하기를 바란다면</a:t>
            </a:r>
            <a:r>
              <a:rPr lang="en-US" altLang="ko-KR"/>
              <a:t>, random_garb_5block</a:t>
            </a:r>
            <a:r>
              <a:rPr lang="ko-KR" altLang="en-US"/>
              <a:t>로 업로드하면 됨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BE8038A-EFF3-9810-7552-883CD2DF7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33" y="4142454"/>
            <a:ext cx="3932994" cy="2507653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DAFFC91-9153-C1BD-8A5C-FCB0986E3600}"/>
              </a:ext>
            </a:extLst>
          </p:cNvPr>
          <p:cNvCxnSpPr>
            <a:cxnSpLocks/>
          </p:cNvCxnSpPr>
          <p:nvPr/>
        </p:nvCxnSpPr>
        <p:spPr>
          <a:xfrm flipH="1" flipV="1">
            <a:off x="2518913" y="4859967"/>
            <a:ext cx="3102948" cy="38796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17F78A-B63A-C5B2-A5C3-BB48BEC54B09}"/>
              </a:ext>
            </a:extLst>
          </p:cNvPr>
          <p:cNvSpPr txBox="1"/>
          <p:nvPr/>
        </p:nvSpPr>
        <p:spPr>
          <a:xfrm>
            <a:off x="4924829" y="5438568"/>
            <a:ext cx="623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USB-B </a:t>
            </a:r>
            <a:r>
              <a:rPr lang="ko-KR" altLang="en-US"/>
              <a:t>타입으로 뒤쪽에 연결함</a:t>
            </a:r>
            <a:br>
              <a:rPr lang="en-US" altLang="ko-KR"/>
            </a:br>
            <a:r>
              <a:rPr lang="ko-KR" altLang="en-US"/>
              <a:t>보드는 </a:t>
            </a:r>
            <a:r>
              <a:rPr lang="en-US" altLang="ko-KR"/>
              <a:t>Arduino mega</a:t>
            </a:r>
            <a:r>
              <a:rPr lang="ko-KR" altLang="en-US"/>
              <a:t>로 잡고 포트잡아 업로드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59663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코드 수정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8BD37E2-48D5-C11A-AE3F-1DCAC8D9F980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오른쪽 로봇팔 부분</a:t>
            </a:r>
            <a:endParaRPr lang="en-US" altLang="ko-KR" sz="30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/>
            <a:r>
              <a:rPr lang="ko-KR" altLang="en-US" sz="30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랜덤픽업 코드</a:t>
            </a:r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91D6A50-066A-34A7-5ED4-7AA20BBB3C0D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F9C415E-A8F1-AEDB-648F-D2C962445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563" y="2134741"/>
            <a:ext cx="5753100" cy="1047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77BCA1-3606-7A9F-EB57-950D4BFF95DC}"/>
              </a:ext>
            </a:extLst>
          </p:cNvPr>
          <p:cNvSpPr txBox="1"/>
          <p:nvPr/>
        </p:nvSpPr>
        <p:spPr>
          <a:xfrm>
            <a:off x="173200" y="2303281"/>
            <a:ext cx="6236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random_grab</a:t>
            </a:r>
            <a:r>
              <a:rPr lang="ko-KR" altLang="en-US" dirty="0"/>
              <a:t>은 파랑이 빠진 </a:t>
            </a:r>
            <a:r>
              <a:rPr lang="en-US" altLang="ko-KR" dirty="0"/>
              <a:t>4</a:t>
            </a:r>
            <a:r>
              <a:rPr lang="ko-KR" altLang="en-US" dirty="0"/>
              <a:t>개만 이동시키는 코드임</a:t>
            </a:r>
            <a:endParaRPr lang="en-US" altLang="ko-KR" dirty="0"/>
          </a:p>
          <a:p>
            <a:r>
              <a:rPr lang="ko-KR" altLang="en-US" dirty="0"/>
              <a:t>혹시 다시 </a:t>
            </a:r>
            <a:r>
              <a:rPr lang="en-US" altLang="ko-KR" dirty="0"/>
              <a:t>5</a:t>
            </a:r>
            <a:r>
              <a:rPr lang="ko-KR" altLang="en-US" dirty="0"/>
              <a:t>개 전부 사용하기를 바란다면</a:t>
            </a:r>
            <a:endParaRPr lang="en-US" altLang="ko-KR" dirty="0"/>
          </a:p>
          <a:p>
            <a:r>
              <a:rPr lang="en-US" altLang="ko-KR" dirty="0"/>
              <a:t> random_garb_5block</a:t>
            </a:r>
            <a:r>
              <a:rPr lang="ko-KR" altLang="en-US" dirty="0"/>
              <a:t>로 업로드하면 됨</a:t>
            </a:r>
            <a:endParaRPr lang="en-US" altLang="ko-KR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8E4DD02-31AB-7962-2553-879C429A1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98" y="3686727"/>
            <a:ext cx="3877949" cy="29084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D63E94-FDA1-848E-D788-F038498DAB0A}"/>
              </a:ext>
            </a:extLst>
          </p:cNvPr>
          <p:cNvSpPr txBox="1"/>
          <p:nvPr/>
        </p:nvSpPr>
        <p:spPr>
          <a:xfrm>
            <a:off x="4578423" y="4523044"/>
            <a:ext cx="69933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컨트롤러의 </a:t>
            </a:r>
            <a:r>
              <a:rPr lang="en-US" altLang="ko-KR" dirty="0"/>
              <a:t>SD</a:t>
            </a:r>
            <a:r>
              <a:rPr lang="ko-KR" altLang="en-US" dirty="0"/>
              <a:t>카드에 </a:t>
            </a:r>
            <a:r>
              <a:rPr lang="en-US" altLang="ko-KR" dirty="0" err="1"/>
              <a:t>gcode</a:t>
            </a:r>
            <a:r>
              <a:rPr lang="ko-KR" altLang="en-US" dirty="0"/>
              <a:t>를 저장할 수 있음</a:t>
            </a:r>
            <a:endParaRPr lang="en-US" altLang="ko-KR" dirty="0"/>
          </a:p>
          <a:p>
            <a:r>
              <a:rPr lang="ko-KR" altLang="en-US" dirty="0"/>
              <a:t>메모장으로 </a:t>
            </a:r>
            <a:r>
              <a:rPr lang="en-US" altLang="ko-KR" dirty="0" err="1"/>
              <a:t>gcode</a:t>
            </a:r>
            <a:r>
              <a:rPr lang="ko-KR" altLang="en-US" dirty="0"/>
              <a:t> 파일 열어서 </a:t>
            </a:r>
            <a:r>
              <a:rPr lang="ko-KR" altLang="en-US" dirty="0" err="1"/>
              <a:t>좌표값과</a:t>
            </a:r>
            <a:r>
              <a:rPr lang="ko-KR" altLang="en-US" dirty="0"/>
              <a:t> 동작을 수정할 수 있으나</a:t>
            </a:r>
            <a:endParaRPr lang="en-US" altLang="ko-KR" dirty="0"/>
          </a:p>
          <a:p>
            <a:r>
              <a:rPr lang="ko-KR" altLang="en-US" dirty="0"/>
              <a:t>수정하지 않는 것을 추천함</a:t>
            </a:r>
            <a:r>
              <a:rPr lang="en-US" altLang="ko-KR" dirty="0"/>
              <a:t>. </a:t>
            </a:r>
            <a:r>
              <a:rPr lang="ko-KR" altLang="en-US" dirty="0"/>
              <a:t>레일에 놓는 위치가 달라지면 지지대에 일정한 위치로 </a:t>
            </a:r>
            <a:r>
              <a:rPr lang="ko-KR" altLang="en-US" dirty="0" err="1"/>
              <a:t>두지않아</a:t>
            </a:r>
            <a:r>
              <a:rPr lang="ko-KR" altLang="en-US" dirty="0"/>
              <a:t> 동작이 틀어짐</a:t>
            </a:r>
            <a:endParaRPr lang="en-US" altLang="ko-KR" dirty="0"/>
          </a:p>
          <a:p>
            <a:r>
              <a:rPr lang="ko-KR" altLang="en-US" dirty="0"/>
              <a:t>그 외 로봇의 </a:t>
            </a:r>
            <a:r>
              <a:rPr lang="ko-KR" altLang="en-US" dirty="0" err="1"/>
              <a:t>칼리브레이션은</a:t>
            </a:r>
            <a:r>
              <a:rPr lang="ko-KR" altLang="en-US" dirty="0"/>
              <a:t> </a:t>
            </a:r>
            <a:r>
              <a:rPr lang="ko-KR" altLang="en-US" dirty="0">
                <a:hlinkClick r:id="rId4"/>
              </a:rPr>
              <a:t>여기</a:t>
            </a:r>
            <a:r>
              <a:rPr lang="ko-KR" altLang="en-US" dirty="0"/>
              <a:t>를 클릭하여 진행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71165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11660778" cy="42601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hlinkClick r:id="rId2"/>
              </a:rPr>
              <a:t>https://openmv.io/pages/download</a:t>
            </a:r>
            <a:br>
              <a:rPr lang="en-US" altLang="ko-KR" sz="2000" dirty="0"/>
            </a:br>
            <a:r>
              <a:rPr lang="ko-KR" altLang="en-US" sz="2000" dirty="0"/>
              <a:t>위 사이트 접속해서 </a:t>
            </a:r>
            <a:r>
              <a:rPr lang="en-US" altLang="ko-KR" sz="2000" dirty="0"/>
              <a:t>Installer EXE </a:t>
            </a:r>
            <a:r>
              <a:rPr lang="ko-KR" altLang="en-US" sz="2000" dirty="0"/>
              <a:t>클릭하여 </a:t>
            </a:r>
            <a:r>
              <a:rPr lang="en-US" altLang="ko-KR" sz="2000" dirty="0" err="1"/>
              <a:t>OpenMV</a:t>
            </a:r>
            <a:r>
              <a:rPr lang="en-US" altLang="ko-KR" sz="2000" dirty="0"/>
              <a:t> IDE </a:t>
            </a:r>
            <a:r>
              <a:rPr lang="ko-KR" altLang="en-US" sz="2000" dirty="0"/>
              <a:t>다운로드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en-US" altLang="ko-KR" sz="20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OpenMV</a:t>
            </a:r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IDE 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설치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준비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14337A-F219-5194-B1D4-4175A56A9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863" y="3429000"/>
            <a:ext cx="7570273" cy="306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46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11660778" cy="42601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hlinkClick r:id="rId2"/>
              </a:rPr>
              <a:t>https://www.python.org/downloads/</a:t>
            </a:r>
            <a:br>
              <a:rPr lang="en-US" altLang="ko-KR" sz="2000" dirty="0"/>
            </a:br>
            <a:r>
              <a:rPr lang="ko-KR" altLang="en-US" sz="2000" dirty="0"/>
              <a:t>위 사이트 접속해서 </a:t>
            </a:r>
            <a:r>
              <a:rPr lang="en-US" altLang="ko-KR" sz="2000" dirty="0"/>
              <a:t>Download Python</a:t>
            </a:r>
            <a:r>
              <a:rPr lang="ko-KR" altLang="en-US" sz="2000" dirty="0"/>
              <a:t>을 눌러 파이썬 설치</a:t>
            </a:r>
            <a:endParaRPr lang="en-US" altLang="ko-KR" sz="20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 설치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준비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2F9C02-EDDE-7DED-F165-4541E8D2E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13" y="4010777"/>
            <a:ext cx="5647373" cy="265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14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11660778" cy="42601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hlinkClick r:id="rId2"/>
              </a:rPr>
              <a:t>https://www.arduino.cc/en/software</a:t>
            </a:r>
            <a:br>
              <a:rPr lang="en-US" altLang="ko-KR" sz="2000" dirty="0"/>
            </a:br>
            <a:r>
              <a:rPr lang="ko-KR" altLang="en-US" sz="2000" dirty="0"/>
              <a:t>버전 설치하고 </a:t>
            </a:r>
            <a:r>
              <a:rPr lang="en-US" altLang="ko-KR" sz="2000" dirty="0"/>
              <a:t>JUST DOWNLOAD</a:t>
            </a:r>
            <a:r>
              <a:rPr lang="ko-KR" altLang="en-US" sz="2000" dirty="0"/>
              <a:t>를 누름</a:t>
            </a:r>
            <a:br>
              <a:rPr lang="en-US" altLang="ko-KR" sz="2000" dirty="0"/>
            </a:br>
            <a:endParaRPr lang="en-US" altLang="ko-KR" sz="20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아두이노 </a:t>
            </a:r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IDE 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설치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준비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6E6F9C-F942-4D44-2897-BC72D8B170B6}"/>
              </a:ext>
            </a:extLst>
          </p:cNvPr>
          <p:cNvGrpSpPr/>
          <p:nvPr/>
        </p:nvGrpSpPr>
        <p:grpSpPr>
          <a:xfrm>
            <a:off x="461037" y="2878442"/>
            <a:ext cx="10226716" cy="3824252"/>
            <a:chOff x="461037" y="2878442"/>
            <a:chExt cx="10226716" cy="382425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EA604C3-279D-BC49-2D84-5C3A7748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037" y="3355215"/>
              <a:ext cx="5866961" cy="3347479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E93843E-8510-A869-2489-54B16DF900B1}"/>
                </a:ext>
              </a:extLst>
            </p:cNvPr>
            <p:cNvSpPr/>
            <p:nvPr/>
          </p:nvSpPr>
          <p:spPr>
            <a:xfrm>
              <a:off x="3886200" y="4236720"/>
              <a:ext cx="1432560" cy="1981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5D4159E-9ED7-28C4-8DD0-490A4CB02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2488" y="2878442"/>
              <a:ext cx="4215265" cy="3752876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50380B0-0A12-3929-7256-BC949611FF42}"/>
                </a:ext>
              </a:extLst>
            </p:cNvPr>
            <p:cNvSpPr/>
            <p:nvPr/>
          </p:nvSpPr>
          <p:spPr>
            <a:xfrm>
              <a:off x="7828133" y="4661131"/>
              <a:ext cx="1183934" cy="26369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2528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11660778" cy="42601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hlinkClick r:id="rId2"/>
              </a:rPr>
              <a:t>https://www.wlkata.com/pages/download-center</a:t>
            </a:r>
            <a:br>
              <a:rPr lang="en-US" altLang="ko-KR" sz="2000" dirty="0"/>
            </a:br>
            <a:r>
              <a:rPr lang="en-US" altLang="ko-KR" sz="2000" dirty="0"/>
              <a:t>CH340</a:t>
            </a:r>
            <a:r>
              <a:rPr lang="ko-KR" altLang="en-US" sz="2000" dirty="0"/>
              <a:t> 드라이버와 </a:t>
            </a:r>
            <a:r>
              <a:rPr lang="en-US" altLang="ko-KR" sz="2000" dirty="0"/>
              <a:t>Wlkata Studio </a:t>
            </a:r>
            <a:r>
              <a:rPr lang="ko-KR" altLang="en-US" sz="2000" dirty="0"/>
              <a:t>프로그램 설치</a:t>
            </a:r>
            <a:endParaRPr lang="en-US" altLang="ko-KR" sz="20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Wlkata Studio</a:t>
            </a:r>
            <a:endParaRPr lang="ko-KR" altLang="en-US" sz="3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준비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7E896E-DD46-EC3E-1D9F-0237DD55E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36" y="3429000"/>
            <a:ext cx="4673046" cy="326326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F98E450-64D3-201B-CA49-E08D8F12133C}"/>
              </a:ext>
            </a:extLst>
          </p:cNvPr>
          <p:cNvSpPr/>
          <p:nvPr/>
        </p:nvSpPr>
        <p:spPr>
          <a:xfrm>
            <a:off x="2910840" y="6156729"/>
            <a:ext cx="1432560" cy="350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C6B27F9-4782-D28D-3E6A-AEB2E712B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92" y="2486406"/>
            <a:ext cx="3838575" cy="421005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E265F4C-E9BD-331D-42A9-E6C7AB1FD66D}"/>
              </a:ext>
            </a:extLst>
          </p:cNvPr>
          <p:cNvSpPr/>
          <p:nvPr/>
        </p:nvSpPr>
        <p:spPr>
          <a:xfrm>
            <a:off x="7588651" y="6066536"/>
            <a:ext cx="1906738" cy="4246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434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52AEB-07F6-AE1D-53E3-9FF2D8F36B9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131" y="2390004"/>
            <a:ext cx="11660778" cy="42601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동봉된 예산협동로봇</a:t>
            </a:r>
            <a:r>
              <a:rPr lang="en-US" altLang="ko-KR" sz="2000" dirty="0"/>
              <a:t>.zip</a:t>
            </a:r>
            <a:r>
              <a:rPr lang="ko-KR" altLang="en-US" sz="2000" dirty="0"/>
              <a:t>를 압축해제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 err="1"/>
              <a:t>ColorCode_py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random_grab</a:t>
            </a:r>
            <a:r>
              <a:rPr lang="en-US" altLang="ko-KR" sz="2000" dirty="0"/>
              <a:t>(</a:t>
            </a:r>
            <a:r>
              <a:rPr lang="ko-KR" altLang="en-US" sz="2000" dirty="0"/>
              <a:t>폴더</a:t>
            </a:r>
            <a:r>
              <a:rPr lang="en-US" altLang="ko-KR" sz="2000" dirty="0"/>
              <a:t>),</a:t>
            </a:r>
            <a:r>
              <a:rPr lang="ko-KR" altLang="en-US" sz="2000" dirty="0"/>
              <a:t> </a:t>
            </a:r>
            <a:r>
              <a:rPr lang="en-US" altLang="ko-KR" sz="2000" dirty="0"/>
              <a:t>position(</a:t>
            </a:r>
            <a:r>
              <a:rPr lang="ko-KR" altLang="en-US" sz="2000" dirty="0"/>
              <a:t>폴더</a:t>
            </a:r>
            <a:r>
              <a:rPr lang="en-US" altLang="ko-KR" sz="2000" dirty="0"/>
              <a:t>)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소스코드 압축해제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준비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F817E0-4EBD-92C7-F473-CB4E7FA9C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3579" y="2479179"/>
            <a:ext cx="1633414" cy="174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5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전체적인 동작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C949DCF-AC3F-7A9F-8296-0478474E0002}"/>
              </a:ext>
            </a:extLst>
          </p:cNvPr>
          <p:cNvGrpSpPr/>
          <p:nvPr/>
        </p:nvGrpSpPr>
        <p:grpSpPr>
          <a:xfrm>
            <a:off x="1863525" y="2186988"/>
            <a:ext cx="8464951" cy="4504414"/>
            <a:chOff x="1863524" y="2186988"/>
            <a:chExt cx="8464951" cy="450441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1534D38-CD86-D90D-2B9F-6846F329F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3524" y="2186988"/>
              <a:ext cx="8464951" cy="450441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0E1E8EF-6D3E-10B7-6E50-FA469277A469}"/>
                </a:ext>
              </a:extLst>
            </p:cNvPr>
            <p:cNvSpPr/>
            <p:nvPr/>
          </p:nvSpPr>
          <p:spPr>
            <a:xfrm>
              <a:off x="2194560" y="2499360"/>
              <a:ext cx="3230880" cy="291737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50B39B-8B4E-B223-2498-5A9EE60B55A3}"/>
                </a:ext>
              </a:extLst>
            </p:cNvPr>
            <p:cNvSpPr/>
            <p:nvPr/>
          </p:nvSpPr>
          <p:spPr>
            <a:xfrm flipV="1">
              <a:off x="3487784" y="5468985"/>
              <a:ext cx="6170023" cy="853440"/>
            </a:xfrm>
            <a:prstGeom prst="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AC15DDE-2E62-1FAF-822F-44BDD4507F55}"/>
                </a:ext>
              </a:extLst>
            </p:cNvPr>
            <p:cNvSpPr/>
            <p:nvPr/>
          </p:nvSpPr>
          <p:spPr>
            <a:xfrm>
              <a:off x="5477694" y="2499359"/>
              <a:ext cx="4180112" cy="2917371"/>
            </a:xfrm>
            <a:prstGeom prst="rect">
              <a:avLst/>
            </a:prstGeom>
            <a:noFill/>
            <a:ln w="57150">
              <a:solidFill>
                <a:srgbClr val="043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9A0053-F610-AE8E-FF38-00AD0843372E}"/>
              </a:ext>
            </a:extLst>
          </p:cNvPr>
          <p:cNvSpPr txBox="1"/>
          <p:nvPr/>
        </p:nvSpPr>
        <p:spPr>
          <a:xfrm>
            <a:off x="5032361" y="2529838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1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E95EA9-9C29-FB3A-A898-59371DCF04BD}"/>
              </a:ext>
            </a:extLst>
          </p:cNvPr>
          <p:cNvSpPr txBox="1"/>
          <p:nvPr/>
        </p:nvSpPr>
        <p:spPr>
          <a:xfrm>
            <a:off x="5511370" y="252983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2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D6BCDB-C9A1-91CB-92BD-BB461AC1CDEE}"/>
              </a:ext>
            </a:extLst>
          </p:cNvPr>
          <p:cNvSpPr txBox="1"/>
          <p:nvPr/>
        </p:nvSpPr>
        <p:spPr>
          <a:xfrm>
            <a:off x="5290390" y="541019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436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EF035BEE-F816-78D6-E5C1-18B7ECE362B3}"/>
              </a:ext>
            </a:extLst>
          </p:cNvPr>
          <p:cNvSpPr txBox="1">
            <a:spLocks/>
          </p:cNvSpPr>
          <p:nvPr/>
        </p:nvSpPr>
        <p:spPr>
          <a:xfrm>
            <a:off x="186266" y="700777"/>
            <a:ext cx="366292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pPr algn="r"/>
            <a:r>
              <a:rPr lang="en-US" altLang="ko-KR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 구역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F3ED35-0A50-45D6-9809-029E09DD35E2}"/>
              </a:ext>
            </a:extLst>
          </p:cNvPr>
          <p:cNvSpPr/>
          <p:nvPr/>
        </p:nvSpPr>
        <p:spPr>
          <a:xfrm>
            <a:off x="126206" y="115193"/>
            <a:ext cx="11939584" cy="662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5A5B73-9F77-5F0C-01C7-9C11A4D61CE3}"/>
              </a:ext>
            </a:extLst>
          </p:cNvPr>
          <p:cNvCxnSpPr>
            <a:cxnSpLocks/>
          </p:cNvCxnSpPr>
          <p:nvPr/>
        </p:nvCxnSpPr>
        <p:spPr>
          <a:xfrm>
            <a:off x="126206" y="2026340"/>
            <a:ext cx="3662023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6206" y="115193"/>
            <a:ext cx="11939584" cy="5547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72" y="20789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D6BCDB-C9A1-91CB-92BD-BB461AC1CDEE}"/>
              </a:ext>
            </a:extLst>
          </p:cNvPr>
          <p:cNvSpPr txBox="1"/>
          <p:nvPr/>
        </p:nvSpPr>
        <p:spPr>
          <a:xfrm>
            <a:off x="5290390" y="541019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F7C5C103-DDCE-DC9E-9E37-CF83C5752F7C}"/>
              </a:ext>
            </a:extLst>
          </p:cNvPr>
          <p:cNvSpPr txBox="1">
            <a:spLocks/>
          </p:cNvSpPr>
          <p:nvPr/>
        </p:nvSpPr>
        <p:spPr>
          <a:xfrm>
            <a:off x="235131" y="2390004"/>
            <a:ext cx="11660778" cy="426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dirty="0"/>
              <a:t>도착한 박스의 색깔을 구분하여 분류하여 트레이에 올리는 </a:t>
            </a:r>
            <a:r>
              <a:rPr lang="ko-KR" altLang="en-US" sz="2000" dirty="0" err="1"/>
              <a:t>로봇팔</a:t>
            </a:r>
            <a:r>
              <a:rPr lang="ko-KR" altLang="en-US" sz="2000" dirty="0"/>
              <a:t> 구역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분류하는 로봇 팔과</a:t>
            </a:r>
            <a:r>
              <a:rPr lang="en-US" altLang="ko-KR" sz="2000" dirty="0"/>
              <a:t> </a:t>
            </a:r>
            <a:r>
              <a:rPr lang="ko-KR" altLang="en-US" sz="2000" dirty="0"/>
              <a:t>로봇 팔을 제어하는 카메라</a:t>
            </a:r>
            <a:r>
              <a:rPr lang="en-US" altLang="ko-KR" sz="2000" dirty="0"/>
              <a:t>(</a:t>
            </a:r>
            <a:r>
              <a:rPr lang="en-US" altLang="ko-KR" sz="2000" dirty="0" err="1"/>
              <a:t>openMV</a:t>
            </a:r>
            <a:r>
              <a:rPr lang="en-US" altLang="ko-KR" sz="2000" dirty="0"/>
              <a:t>)</a:t>
            </a:r>
            <a:r>
              <a:rPr lang="ko-KR" altLang="en-US" sz="2000" dirty="0"/>
              <a:t>로 구성되어 있음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 err="1"/>
              <a:t>openMV</a:t>
            </a:r>
            <a:r>
              <a:rPr lang="ko-KR" altLang="en-US" sz="2000" dirty="0"/>
              <a:t>에 </a:t>
            </a:r>
            <a:r>
              <a:rPr lang="en-US" altLang="ko-KR" sz="2000" dirty="0"/>
              <a:t>micro5</a:t>
            </a:r>
            <a:r>
              <a:rPr lang="ko-KR" altLang="en-US" sz="2000" dirty="0"/>
              <a:t>핀 케이블을 연결하여 펌웨어 업로드 가능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로봇 팔의 전원을 키면 작동 됨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443049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</TotalTime>
  <Words>852</Words>
  <Application>Microsoft Office PowerPoint</Application>
  <PresentationFormat>와이드스크린</PresentationFormat>
  <Paragraphs>145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나눔스퀘어 Bold</vt:lpstr>
      <vt:lpstr>나눔스퀘어 ExtraBold</vt:lpstr>
      <vt:lpstr>Arial</vt:lpstr>
      <vt:lpstr>Office 테마</vt:lpstr>
      <vt:lpstr>예산 협동로봇(분류) AS 방법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AEIG1012</dc:creator>
  <cp:lastModifiedBy>AEIG1012</cp:lastModifiedBy>
  <cp:revision>68</cp:revision>
  <dcterms:created xsi:type="dcterms:W3CDTF">2024-05-06T08:11:10Z</dcterms:created>
  <dcterms:modified xsi:type="dcterms:W3CDTF">2024-06-07T00:17:15Z</dcterms:modified>
</cp:coreProperties>
</file>

<file path=docProps/thumbnail.jpeg>
</file>